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  <p:sldMasterId id="2147483679" r:id="rId4"/>
    <p:sldMasterId id="2147483685" r:id="rId5"/>
    <p:sldMasterId id="2147483691" r:id="rId6"/>
  </p:sldMasterIdLst>
  <p:notesMasterIdLst>
    <p:notesMasterId r:id="rId48"/>
  </p:notesMasterIdLst>
  <p:handoutMasterIdLst>
    <p:handoutMasterId r:id="rId49"/>
  </p:handoutMasterIdLst>
  <p:sldIdLst>
    <p:sldId id="274" r:id="rId7"/>
    <p:sldId id="276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54" r:id="rId20"/>
    <p:sldId id="420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53" r:id="rId29"/>
    <p:sldId id="430" r:id="rId30"/>
    <p:sldId id="431" r:id="rId31"/>
    <p:sldId id="457" r:id="rId32"/>
    <p:sldId id="435" r:id="rId33"/>
    <p:sldId id="438" r:id="rId34"/>
    <p:sldId id="440" r:id="rId35"/>
    <p:sldId id="442" r:id="rId36"/>
    <p:sldId id="443" r:id="rId37"/>
    <p:sldId id="445" r:id="rId38"/>
    <p:sldId id="446" r:id="rId39"/>
    <p:sldId id="447" r:id="rId40"/>
    <p:sldId id="458" r:id="rId41"/>
    <p:sldId id="459" r:id="rId42"/>
    <p:sldId id="460" r:id="rId43"/>
    <p:sldId id="349" r:id="rId44"/>
    <p:sldId id="401" r:id="rId45"/>
    <p:sldId id="451" r:id="rId46"/>
    <p:sldId id="405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8D4357-E11A-4DE5-81E4-49C6B73B5D81}">
          <p14:sldIdLst>
            <p14:sldId id="274"/>
            <p14:sldId id="276"/>
            <p14:sldId id="408"/>
          </p14:sldIdLst>
        </p14:section>
        <p14:section name="World Wide Web" id="{4C6CD7CE-4C5C-4256-BE95-6EC46516E444}">
          <p14:sldIdLst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Data Formats" id="{11A06554-AC75-4D74-8766-B8E386D18F78}">
          <p14:sldIdLst>
            <p14:sldId id="454"/>
            <p14:sldId id="420"/>
            <p14:sldId id="422"/>
            <p14:sldId id="423"/>
            <p14:sldId id="424"/>
            <p14:sldId id="425"/>
            <p14:sldId id="426"/>
          </p14:sldIdLst>
        </p14:section>
        <p14:section name="The HTTP Protocol" id="{AD65C377-FCE2-4FEA-AE1F-FFA59CEB8BFC}">
          <p14:sldIdLst>
            <p14:sldId id="427"/>
            <p14:sldId id="428"/>
            <p14:sldId id="453"/>
            <p14:sldId id="430"/>
            <p14:sldId id="431"/>
            <p14:sldId id="457"/>
            <p14:sldId id="435"/>
            <p14:sldId id="438"/>
            <p14:sldId id="440"/>
            <p14:sldId id="442"/>
            <p14:sldId id="443"/>
          </p14:sldIdLst>
        </p14:section>
        <p14:section name="AJAX" id="{8E075A05-6044-453E-AD21-B8F41D7A4BB6}">
          <p14:sldIdLst>
            <p14:sldId id="445"/>
            <p14:sldId id="446"/>
          </p14:sldIdLst>
        </p14:section>
        <p14:section name="Web Development Tools" id="{1888D697-2B49-43A6-BDC2-719250E583B8}">
          <p14:sldIdLst>
            <p14:sldId id="447"/>
            <p14:sldId id="458"/>
            <p14:sldId id="459"/>
            <p14:sldId id="460"/>
          </p14:sldIdLst>
        </p14:section>
        <p14:section name="Conclusion" id="{10E03AB1-9AA8-4E86-9A64-D741901E50A2}">
          <p14:sldIdLst>
            <p14:sldId id="349"/>
            <p14:sldId id="401"/>
            <p14:sldId id="45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095" autoAdjust="0"/>
  </p:normalViewPr>
  <p:slideViewPr>
    <p:cSldViewPr>
      <p:cViewPr varScale="1">
        <p:scale>
          <a:sx n="66" d="100"/>
          <a:sy n="66" d="100"/>
        </p:scale>
        <p:origin x="476" y="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Relationship Id="rId5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81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0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3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4745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3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9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1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0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5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 smtClean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46155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494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6827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781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3752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646710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8661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895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02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661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516548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548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8101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528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15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923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738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527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16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808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32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663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131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hyperlink" Target="https://addons.mozilla.org/bg/firefox/addon/firebu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fiddle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305" TargetMode="Externa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Web Technologies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HTTP, Servers, Clients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18" y="3806198"/>
            <a:ext cx="198240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6577112" y="4949709"/>
            <a:ext cx="1151113" cy="11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/>
              <a:t> (URL)</a:t>
            </a:r>
            <a:endParaRPr lang="en-US" sz="3600" dirty="0"/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962021" y="1216803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http://mysite.com:8080/demo/index.php?id=27&amp;lang=en#lectures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36612" y="1688004"/>
            <a:ext cx="1129752" cy="704974"/>
            <a:chOff x="836612" y="1688004"/>
            <a:chExt cx="1129752" cy="704974"/>
          </a:xfrm>
        </p:grpSpPr>
        <p:sp>
          <p:nvSpPr>
            <p:cNvPr id="3" name="Right Brace 2"/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6612" y="19928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Protocol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60597" y="1688004"/>
            <a:ext cx="1676400" cy="699801"/>
            <a:chOff x="2260597" y="1688004"/>
            <a:chExt cx="1676400" cy="699801"/>
          </a:xfrm>
        </p:grpSpPr>
        <p:sp>
          <p:nvSpPr>
            <p:cNvPr id="9" name="Right Brace 8"/>
            <p:cNvSpPr/>
            <p:nvPr/>
          </p:nvSpPr>
          <p:spPr>
            <a:xfrm rot="5400000">
              <a:off x="2984497" y="9641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04649" y="19876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Host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8923" y="1688004"/>
            <a:ext cx="667008" cy="699800"/>
            <a:chOff x="4098923" y="1688004"/>
            <a:chExt cx="667008" cy="699800"/>
          </a:xfrm>
        </p:grpSpPr>
        <p:sp>
          <p:nvSpPr>
            <p:cNvPr id="11" name="Right Brace 10"/>
            <p:cNvSpPr/>
            <p:nvPr/>
          </p:nvSpPr>
          <p:spPr>
            <a:xfrm rot="5400000">
              <a:off x="4314694" y="14769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9892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Port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13307" y="1688005"/>
            <a:ext cx="2376489" cy="699799"/>
            <a:chOff x="4913307" y="1688005"/>
            <a:chExt cx="2376489" cy="699799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5987251" y="6140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7506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Path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42195" y="1688005"/>
            <a:ext cx="2209801" cy="1007575"/>
            <a:chOff x="7442195" y="1688005"/>
            <a:chExt cx="2209801" cy="100757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8432794" y="6974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23197" y="19876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Query String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19642" y="1688003"/>
            <a:ext cx="1529124" cy="693824"/>
            <a:chOff x="9719642" y="1688003"/>
            <a:chExt cx="1529124" cy="693824"/>
          </a:xfrm>
        </p:grpSpPr>
        <p:sp>
          <p:nvSpPr>
            <p:cNvPr id="17" name="Right Brace 16"/>
            <p:cNvSpPr/>
            <p:nvPr/>
          </p:nvSpPr>
          <p:spPr>
            <a:xfrm rot="5400000">
              <a:off x="10375895" y="11165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9642" y="19817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00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animBg="1"/>
      <p:bldP spid="19" grpId="1" uiExpand="1" animBg="1"/>
      <p:bldP spid="20" grpId="0" uiExpand="1" animBg="1"/>
      <p:bldP spid="20" grpId="1" uiExpand="1" animBg="1"/>
      <p:bldP spid="21" grpId="0" uiExpand="1" animBg="1"/>
      <p:bldP spid="21" grpId="1" uiExpand="1" animBg="1"/>
      <p:bldP spid="22" grpId="0" uiExpand="1" animBg="1"/>
      <p:bldP spid="22" grpId="1" uiExpand="1" animBg="1"/>
      <p:bldP spid="23" grpId="0" uiExpand="1" animBg="1"/>
      <p:bldP spid="23" grpId="1" animBg="1"/>
      <p:bldP spid="24" grpId="0" animBg="1"/>
      <p:bldP spid="470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are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according RFC 1738: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other characters are </a:t>
            </a:r>
            <a:r>
              <a:rPr lang="en-US" dirty="0">
                <a:solidFill>
                  <a:schemeClr val="accent1"/>
                </a:solidFill>
              </a:rPr>
              <a:t>escaped</a:t>
            </a:r>
            <a:r>
              <a:rPr lang="en-US" dirty="0"/>
              <a:t> with the formula: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has decimal code 32, in </a:t>
            </a:r>
            <a:r>
              <a:rPr lang="en-US" dirty="0">
                <a:solidFill>
                  <a:schemeClr val="accent1"/>
                </a:solidFill>
              </a:rPr>
              <a:t>hex</a:t>
            </a:r>
            <a:r>
              <a:rPr lang="en-US" dirty="0"/>
              <a:t> – 20, so space in URL becomes </a:t>
            </a:r>
            <a:r>
              <a:rPr lang="en-US" dirty="0">
                <a:solidFill>
                  <a:schemeClr val="accent1"/>
                </a:solidFill>
              </a:rPr>
              <a:t>%20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can also be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as "</a:t>
            </a:r>
            <a:r>
              <a:rPr lang="en-US" dirty="0">
                <a:solidFill>
                  <a:schemeClr val="accent1"/>
                </a:solidFill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Encoding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2" y="1981200"/>
            <a:ext cx="9599611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1" y="3942212"/>
            <a:ext cx="9599611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</p:spTree>
    <p:extLst>
      <p:ext uri="{BB962C8B-B14F-4D97-AF65-F5344CB8AC3E}">
        <p14:creationId xmlns:p14="http://schemas.microsoft.com/office/powerpoint/2010/main" val="152123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38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valid</a:t>
            </a:r>
            <a:r>
              <a:rPr lang="en-US" dirty="0"/>
              <a:t> URLs</a:t>
            </a:r>
            <a:r>
              <a:rPr lang="en-US" dirty="0" smtClean="0"/>
              <a:t>:</a:t>
            </a:r>
            <a:endParaRPr lang="en-US" dirty="0"/>
          </a:p>
          <a:p>
            <a:pPr>
              <a:spcBef>
                <a:spcPts val="14400"/>
              </a:spcBef>
            </a:pPr>
            <a:r>
              <a:rPr lang="en-US" dirty="0" smtClean="0"/>
              <a:t>Some </a:t>
            </a:r>
            <a:r>
              <a:rPr lang="en-US" dirty="0" smtClean="0">
                <a:solidFill>
                  <a:schemeClr val="accent1"/>
                </a:solidFill>
              </a:rPr>
              <a:t>invalid</a:t>
            </a:r>
            <a:r>
              <a:rPr lang="en-US" dirty="0" smtClean="0"/>
              <a:t> URLs: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832499"/>
            <a:ext cx="9448800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2785818"/>
            <a:ext cx="9448798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http://bg.wikipedia.org:80/wiki/%D0%A2%D0%B5%D0%BB%D0%B5%D1%80%D0%B8%D0%B3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296340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510528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6264" y="4903434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08012" y="6117621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?q=%D0%B1%D0%B8%D1%80%D0%B0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38168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</a:t>
            </a:r>
            <a:r>
              <a:rPr lang="en-US" dirty="0">
                <a:solidFill>
                  <a:schemeClr val="accent1"/>
                </a:solidFill>
              </a:rPr>
              <a:t>have</a:t>
            </a:r>
            <a:r>
              <a:rPr lang="en-US" dirty="0"/>
              <a:t> hardware</a:t>
            </a:r>
          </a:p>
          <a:p>
            <a:r>
              <a:rPr lang="en-US" dirty="0"/>
              <a:t>Web servers are </a:t>
            </a:r>
            <a:r>
              <a:rPr lang="en-US" dirty="0">
                <a:solidFill>
                  <a:schemeClr val="accent1"/>
                </a:solidFill>
              </a:rPr>
              <a:t>software products </a:t>
            </a:r>
            <a:r>
              <a:rPr lang="en-US" dirty="0"/>
              <a:t>that use the </a:t>
            </a:r>
            <a:r>
              <a:rPr lang="en-US" dirty="0">
                <a:solidFill>
                  <a:schemeClr val="accent1"/>
                </a:solidFill>
              </a:rPr>
              <a:t>operating  system </a:t>
            </a:r>
            <a:r>
              <a:rPr lang="en-US" dirty="0"/>
              <a:t>to handle web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serve</a:t>
            </a:r>
            <a:r>
              <a:rPr lang="en-US" dirty="0"/>
              <a:t>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</a:t>
            </a:r>
            <a:r>
              <a:rPr lang="en-US" dirty="0"/>
              <a:t> to other software products (Node.js, ASP.NET, PHP, etc.), </a:t>
            </a:r>
            <a:r>
              <a:rPr lang="en-US" dirty="0">
                <a:solidFill>
                  <a:schemeClr val="accent1"/>
                </a:solidFill>
              </a:rPr>
              <a:t>depending</a:t>
            </a:r>
            <a:r>
              <a:rPr lang="en-US" dirty="0"/>
              <a:t> on the web server 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757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8287" y="4191000"/>
            <a:ext cx="7924800" cy="820600"/>
          </a:xfrm>
        </p:spPr>
        <p:txBody>
          <a:bodyPr/>
          <a:lstStyle/>
          <a:p>
            <a:r>
              <a:rPr lang="en-US" dirty="0" smtClean="0"/>
              <a:t>HTML, XML</a:t>
            </a:r>
            <a:r>
              <a:rPr lang="en-US" dirty="0"/>
              <a:t>, JSON, RSS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5812" y="5105400"/>
            <a:ext cx="7924800" cy="1365365"/>
          </a:xfrm>
        </p:spPr>
        <p:txBody>
          <a:bodyPr/>
          <a:lstStyle/>
          <a:p>
            <a:r>
              <a:rPr lang="en-US" dirty="0"/>
              <a:t>Comparing the Common </a:t>
            </a:r>
            <a:r>
              <a:rPr lang="en-US" dirty="0" smtClean="0"/>
              <a:t>Web Data </a:t>
            </a:r>
            <a:r>
              <a:rPr lang="en-US" dirty="0"/>
              <a:t>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304246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305">
            <a:off x="7409030" y="1848019"/>
            <a:ext cx="1410833" cy="141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3477">
            <a:off x="2280385" y="1719914"/>
            <a:ext cx="1667041" cy="16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/>
              <a:t>Notation for </a:t>
            </a:r>
            <a:r>
              <a:rPr lang="en-US" dirty="0">
                <a:solidFill>
                  <a:schemeClr val="accent1"/>
                </a:solidFill>
              </a:rPr>
              <a:t>describing</a:t>
            </a:r>
            <a:r>
              <a:rPr lang="en-US" dirty="0"/>
              <a:t> formatted </a:t>
            </a:r>
            <a:r>
              <a:rPr lang="en-US" dirty="0">
                <a:solidFill>
                  <a:schemeClr val="accent1"/>
                </a:solidFill>
              </a:rPr>
              <a:t>text</a:t>
            </a:r>
            <a:r>
              <a:rPr lang="en-US" dirty="0"/>
              <a:t> with images and hyperlinks</a:t>
            </a:r>
          </a:p>
          <a:p>
            <a:pPr lvl="1"/>
            <a:r>
              <a:rPr lang="en-US" dirty="0"/>
              <a:t>Interpreted and </a:t>
            </a:r>
            <a:r>
              <a:rPr lang="en-US" dirty="0">
                <a:solidFill>
                  <a:schemeClr val="accent1"/>
                </a:solidFill>
              </a:rPr>
              <a:t>displayed</a:t>
            </a:r>
            <a:r>
              <a:rPr lang="en-US" dirty="0"/>
              <a:t> by the Web browsers</a:t>
            </a:r>
          </a:p>
          <a:p>
            <a:r>
              <a:rPr lang="en-US" dirty="0"/>
              <a:t>A Web (HTML) page </a:t>
            </a:r>
            <a:r>
              <a:rPr lang="en-US" dirty="0">
                <a:solidFill>
                  <a:schemeClr val="accent1"/>
                </a:solidFill>
              </a:rPr>
              <a:t>consists</a:t>
            </a:r>
            <a:r>
              <a:rPr lang="en-US" dirty="0"/>
              <a:t> of:</a:t>
            </a:r>
          </a:p>
          <a:p>
            <a:pPr lvl="1"/>
            <a:r>
              <a:rPr lang="en-US" dirty="0"/>
              <a:t>HTML file</a:t>
            </a:r>
          </a:p>
          <a:p>
            <a:pPr lvl="1"/>
            <a:r>
              <a:rPr lang="en-US" dirty="0"/>
              <a:t>CSS stylesheet file (optional)</a:t>
            </a:r>
          </a:p>
          <a:p>
            <a:pPr lvl="1"/>
            <a:r>
              <a:rPr lang="en-US" dirty="0"/>
              <a:t>A bunch of images (optional)</a:t>
            </a:r>
          </a:p>
          <a:p>
            <a:pPr lvl="1"/>
            <a:r>
              <a:rPr lang="en-US" dirty="0"/>
              <a:t>Other resources (optional)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311135" y="1295400"/>
            <a:ext cx="11469688" cy="4968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&lt;head&gt;&lt;title&gt;HTML Example&lt;/title&gt;&lt;/head&gt;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align="center"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style="background:skyblue"&gt;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646361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en-US" dirty="0" smtClean="0"/>
              <a:t>stands for E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dirty="0" smtClean="0"/>
              <a:t>tensible </a:t>
            </a:r>
            <a:r>
              <a:rPr lang="en-US" dirty="0" smtClean="0">
                <a:solidFill>
                  <a:schemeClr val="accent1"/>
                </a:solidFill>
              </a:rPr>
              <a:t>M</a:t>
            </a:r>
            <a:r>
              <a:rPr lang="en-US" dirty="0" smtClean="0"/>
              <a:t>arkup </a:t>
            </a:r>
            <a:r>
              <a:rPr lang="en-US" dirty="0" smtClean="0">
                <a:solidFill>
                  <a:schemeClr val="accent1"/>
                </a:solidFill>
              </a:rPr>
              <a:t>L</a:t>
            </a:r>
            <a:r>
              <a:rPr lang="en-US" dirty="0" smtClean="0"/>
              <a:t>anguage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Text-based</a:t>
            </a:r>
            <a:r>
              <a:rPr lang="en-US" dirty="0" smtClean="0"/>
              <a:t> format</a:t>
            </a:r>
          </a:p>
          <a:p>
            <a:pPr lvl="1"/>
            <a:r>
              <a:rPr lang="en-US" dirty="0" smtClean="0"/>
              <a:t>Provide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meta-data</a:t>
            </a:r>
            <a:r>
              <a:rPr lang="en-US" dirty="0"/>
              <a:t> in the same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8090" y="3429000"/>
            <a:ext cx="1099264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</p:spTree>
    <p:extLst>
      <p:ext uri="{BB962C8B-B14F-4D97-AF65-F5344CB8AC3E}">
        <p14:creationId xmlns:p14="http://schemas.microsoft.com/office/powerpoint/2010/main" val="9775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(</a:t>
            </a:r>
            <a:r>
              <a:rPr lang="en-US" dirty="0">
                <a:solidFill>
                  <a:schemeClr val="accent1"/>
                </a:solidFill>
              </a:rPr>
              <a:t>J</a:t>
            </a:r>
            <a:r>
              <a:rPr lang="en-US" dirty="0"/>
              <a:t>ava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cript 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/>
              <a:t>bject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en-US" dirty="0"/>
              <a:t>otation)</a:t>
            </a:r>
          </a:p>
          <a:p>
            <a:pPr lvl="1"/>
            <a:r>
              <a:rPr lang="en-US" dirty="0"/>
              <a:t>Standard for </a:t>
            </a:r>
            <a:r>
              <a:rPr lang="en-US" dirty="0">
                <a:solidFill>
                  <a:schemeClr val="accent1"/>
                </a:solidFill>
              </a:rPr>
              <a:t>representing</a:t>
            </a:r>
            <a:r>
              <a:rPr lang="en-US" dirty="0"/>
              <a:t> simple data structures  and associative arrays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Lightweight</a:t>
            </a:r>
            <a:r>
              <a:rPr lang="en-US" dirty="0"/>
              <a:t> text-based open </a:t>
            </a:r>
            <a:r>
              <a:rPr lang="en-US" dirty="0" smtClean="0"/>
              <a:t>standard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4099" y="3936299"/>
            <a:ext cx="996062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lastName": "Smith",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"Stud. Grad 36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Sofia"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05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RSS (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eally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imple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yndication)</a:t>
            </a:r>
          </a:p>
          <a:p>
            <a:pPr lvl="1"/>
            <a:r>
              <a:rPr lang="en-US" dirty="0"/>
              <a:t>Family of </a:t>
            </a:r>
            <a:r>
              <a:rPr lang="en-US" dirty="0">
                <a:solidFill>
                  <a:schemeClr val="accent1"/>
                </a:solidFill>
              </a:rPr>
              <a:t>Web feed </a:t>
            </a:r>
            <a:r>
              <a:rPr lang="en-US" dirty="0"/>
              <a:t>formats for </a:t>
            </a:r>
            <a:r>
              <a:rPr lang="en-US" dirty="0">
                <a:solidFill>
                  <a:schemeClr val="accent1"/>
                </a:solidFill>
              </a:rPr>
              <a:t>publishing</a:t>
            </a:r>
            <a:r>
              <a:rPr lang="en-US" dirty="0"/>
              <a:t> frequently updated works</a:t>
            </a:r>
          </a:p>
          <a:p>
            <a:pPr lvl="2"/>
            <a:r>
              <a:rPr lang="en-US" dirty="0"/>
              <a:t>E.g. blog entries, news headlines, videos, etc.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accent1"/>
                </a:solidFill>
              </a:rPr>
              <a:t>XML</a:t>
            </a:r>
            <a:r>
              <a:rPr lang="en-US" dirty="0"/>
              <a:t>, with standardized XSD schema</a:t>
            </a:r>
          </a:p>
          <a:p>
            <a:r>
              <a:rPr lang="en-US" dirty="0"/>
              <a:t>RSS documents (feeds) are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 of items</a:t>
            </a:r>
          </a:p>
          <a:p>
            <a:pPr lvl="1"/>
            <a:r>
              <a:rPr lang="en-US" dirty="0"/>
              <a:t>Each containing title, author, publish date, summarized text, and metadata</a:t>
            </a:r>
          </a:p>
          <a:p>
            <a:r>
              <a:rPr lang="en-US" dirty="0"/>
              <a:t>Atom protocol aimed to enhance / replace RSS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/>
              <a:t>WWW and URL</a:t>
            </a:r>
          </a:p>
          <a:p>
            <a:r>
              <a:rPr lang="en-US" dirty="0"/>
              <a:t>Common formats</a:t>
            </a:r>
          </a:p>
          <a:p>
            <a:r>
              <a:rPr lang="en-US" dirty="0" smtClean="0"/>
              <a:t>HTTP</a:t>
            </a:r>
            <a:endParaRPr lang="en-US" dirty="0"/>
          </a:p>
          <a:p>
            <a:r>
              <a:rPr lang="en-US" dirty="0"/>
              <a:t>Cookies</a:t>
            </a:r>
          </a:p>
          <a:p>
            <a:r>
              <a:rPr lang="en-US" dirty="0"/>
              <a:t>AJAX</a:t>
            </a:r>
          </a:p>
          <a:p>
            <a:r>
              <a:rPr lang="en-US" dirty="0"/>
              <a:t>Developer Tools</a:t>
            </a:r>
            <a:endParaRPr lang="bg-BG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5" descr="http://icons.iconseeker.com/png/fullsize/slika-10-location-icons/location-http-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3104067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4747" y="1126737"/>
            <a:ext cx="115062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32307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HTTP Works?</a:t>
            </a:r>
            <a:endParaRPr lang="bg-BG" dirty="0"/>
          </a:p>
        </p:txBody>
      </p:sp>
      <p:pic>
        <p:nvPicPr>
          <p:cNvPr id="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828800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766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/>
              <a:t>Client-server protocol for </a:t>
            </a:r>
            <a:r>
              <a:rPr lang="en-US" dirty="0">
                <a:solidFill>
                  <a:schemeClr val="accent1"/>
                </a:solidFill>
              </a:rPr>
              <a:t>transferring</a:t>
            </a:r>
            <a:r>
              <a:rPr lang="en-US" dirty="0"/>
              <a:t> Web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(HTML files, images, styles, etc.)</a:t>
            </a:r>
          </a:p>
          <a:p>
            <a:r>
              <a:rPr lang="en-US" dirty="0"/>
              <a:t>Important properties of HTTP</a:t>
            </a:r>
          </a:p>
          <a:p>
            <a:pPr lvl="1"/>
            <a:r>
              <a:rPr lang="en-US" dirty="0"/>
              <a:t>Request-response model</a:t>
            </a:r>
          </a:p>
          <a:p>
            <a:pPr lvl="1"/>
            <a:r>
              <a:rPr lang="en-US" dirty="0"/>
              <a:t>Text-based format</a:t>
            </a:r>
          </a:p>
          <a:p>
            <a:pPr lvl="1"/>
            <a:r>
              <a:rPr lang="en-US" dirty="0"/>
              <a:t>Relies on a unique resource URLs</a:t>
            </a:r>
          </a:p>
          <a:p>
            <a:pPr lvl="1"/>
            <a:r>
              <a:rPr lang="en-US" dirty="0"/>
              <a:t>Provides resource metadata (e.g. encoding)</a:t>
            </a:r>
          </a:p>
          <a:p>
            <a:pPr lvl="1"/>
            <a:r>
              <a:rPr lang="en-US" dirty="0"/>
              <a:t>Stateless (cookies can overcome this)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Client program</a:t>
            </a:r>
          </a:p>
          <a:p>
            <a:pPr lvl="1"/>
            <a:r>
              <a:rPr lang="en-US" dirty="0"/>
              <a:t>Running on end host</a:t>
            </a:r>
          </a:p>
          <a:p>
            <a:pPr lvl="1"/>
            <a:r>
              <a:rPr lang="en-US" dirty="0"/>
              <a:t>E.g. Web browser</a:t>
            </a:r>
          </a:p>
          <a:p>
            <a:pPr lvl="1"/>
            <a:r>
              <a:rPr lang="en-US" dirty="0"/>
              <a:t>Requests a resource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Request-Response Protocol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1392" y="1151121"/>
            <a:ext cx="5141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program</a:t>
            </a:r>
          </a:p>
          <a:p>
            <a:pPr lvl="1"/>
            <a:r>
              <a:rPr lang="en-US" dirty="0"/>
              <a:t>Running at the server</a:t>
            </a:r>
          </a:p>
          <a:p>
            <a:pPr lvl="1"/>
            <a:r>
              <a:rPr lang="en-US" dirty="0"/>
              <a:t>E.g. Web server</a:t>
            </a:r>
          </a:p>
          <a:p>
            <a:pPr lvl="1"/>
            <a:r>
              <a:rPr lang="en-US" dirty="0"/>
              <a:t>Provides resources</a:t>
            </a:r>
          </a:p>
        </p:txBody>
      </p:sp>
      <p:pic>
        <p:nvPicPr>
          <p:cNvPr id="6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12" y="4059239"/>
            <a:ext cx="1868488" cy="1773237"/>
          </a:xfrm>
          <a:prstGeom prst="rect">
            <a:avLst/>
          </a:prstGeom>
          <a:noFill/>
        </p:spPr>
      </p:pic>
      <p:pic>
        <p:nvPicPr>
          <p:cNvPr id="7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026" y="4191000"/>
            <a:ext cx="2497137" cy="1535112"/>
          </a:xfrm>
          <a:prstGeom prst="rect">
            <a:avLst/>
          </a:prstGeom>
          <a:noFill/>
        </p:spPr>
      </p:pic>
      <p:sp>
        <p:nvSpPr>
          <p:cNvPr id="8" name="Freeform 7"/>
          <p:cNvSpPr>
            <a:spLocks/>
          </p:cNvSpPr>
          <p:nvPr/>
        </p:nvSpPr>
        <p:spPr bwMode="auto">
          <a:xfrm>
            <a:off x="4311670" y="38100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4311668" y="55943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790651" y="4168914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/index.html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869485" y="5105401"/>
            <a:ext cx="230063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HTTP/1.0 200 OK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"Welcome to our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</p:spTree>
    <p:extLst>
      <p:ext uri="{BB962C8B-B14F-4D97-AF65-F5344CB8AC3E}">
        <p14:creationId xmlns:p14="http://schemas.microsoft.com/office/powerpoint/2010/main" val="14442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request:</a:t>
            </a:r>
          </a:p>
          <a:p>
            <a:pPr>
              <a:spcBef>
                <a:spcPts val="12600"/>
              </a:spcBef>
            </a:pPr>
            <a:r>
              <a:rPr lang="en-US" dirty="0" smtClean="0"/>
              <a:t>HTTP response</a:t>
            </a:r>
            <a:endParaRPr lang="bg-BG" dirty="0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531812" y="1872390"/>
            <a:ext cx="952341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/courses/about.aspx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Hyper Text Transfer Protocol</a:t>
            </a:r>
            <a:endParaRPr lang="en-US" dirty="0"/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531812" y="4093930"/>
            <a:ext cx="952341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2010 15:33:23 GMT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title&gt;Welcome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2596396"/>
            <a:ext cx="3790212" cy="527804"/>
          </a:xfrm>
          <a:prstGeom prst="wedgeRoundRectCallout">
            <a:avLst>
              <a:gd name="adj1" fmla="val -121797"/>
              <a:gd name="adj2" fmla="val 56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End of request header</a:t>
            </a:r>
            <a:endParaRPr lang="en-US" sz="25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message </a:t>
            </a:r>
            <a:r>
              <a:rPr lang="en-US" dirty="0">
                <a:solidFill>
                  <a:schemeClr val="accent1"/>
                </a:solidFill>
              </a:rPr>
              <a:t>sent</a:t>
            </a:r>
            <a:r>
              <a:rPr lang="en-US" dirty="0"/>
              <a:t> by a </a:t>
            </a:r>
            <a:r>
              <a:rPr lang="en-US" dirty="0">
                <a:solidFill>
                  <a:schemeClr val="accent1"/>
                </a:solidFill>
              </a:rPr>
              <a:t>client</a:t>
            </a:r>
            <a:r>
              <a:rPr lang="en-US" dirty="0"/>
              <a:t> consists of</a:t>
            </a:r>
          </a:p>
          <a:p>
            <a:pPr lvl="1"/>
            <a:r>
              <a:rPr lang="en-US" dirty="0"/>
              <a:t>Request line – request </a:t>
            </a:r>
            <a:r>
              <a:rPr lang="en-US" dirty="0">
                <a:solidFill>
                  <a:schemeClr val="accent1"/>
                </a:solidFill>
              </a:rPr>
              <a:t>method</a:t>
            </a:r>
            <a:r>
              <a:rPr lang="en-US" dirty="0"/>
              <a:t> (GET, POST, HEAD, ...), resource </a:t>
            </a:r>
            <a:r>
              <a:rPr lang="en-US" dirty="0">
                <a:solidFill>
                  <a:schemeClr val="accent1"/>
                </a:solidFill>
              </a:rPr>
              <a:t>URI</a:t>
            </a:r>
            <a:r>
              <a:rPr lang="en-US" dirty="0"/>
              <a:t>, and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</a:p>
          <a:p>
            <a:pPr lvl="1"/>
            <a:r>
              <a:rPr lang="en-US" dirty="0"/>
              <a:t>Request headers – </a:t>
            </a:r>
            <a:r>
              <a:rPr lang="en-US" dirty="0">
                <a:solidFill>
                  <a:schemeClr val="accent1"/>
                </a:solidFill>
              </a:rPr>
              <a:t>additional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Body – </a:t>
            </a:r>
            <a:r>
              <a:rPr lang="en-US" dirty="0">
                <a:solidFill>
                  <a:schemeClr val="accent1"/>
                </a:solidFill>
              </a:rPr>
              <a:t>optional</a:t>
            </a:r>
            <a:r>
              <a:rPr lang="en-US" dirty="0"/>
              <a:t> data</a:t>
            </a:r>
          </a:p>
          <a:p>
            <a:pPr lvl="2"/>
            <a:r>
              <a:rPr lang="en-US" dirty="0"/>
              <a:t>E.g. posted form data, files, etc.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29968" y="5146163"/>
            <a:ext cx="91440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10867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544521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/>
              <a:tblGrid>
                <a:gridCol w="1981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GET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POST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DELETE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 smtClean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 smtClean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</a:t>
            </a:r>
            <a:r>
              <a:rPr lang="en-US" dirty="0">
                <a:solidFill>
                  <a:schemeClr val="accent1"/>
                </a:solidFill>
              </a:rPr>
              <a:t>message</a:t>
            </a:r>
            <a:r>
              <a:rPr lang="en-US" dirty="0"/>
              <a:t> sent by the </a:t>
            </a:r>
            <a:r>
              <a:rPr lang="en-US" dirty="0">
                <a:solidFill>
                  <a:schemeClr val="accent1"/>
                </a:solidFill>
              </a:rPr>
              <a:t>server</a:t>
            </a:r>
          </a:p>
          <a:p>
            <a:pPr lvl="1"/>
            <a:r>
              <a:rPr lang="en-US" dirty="0"/>
              <a:t>Status line –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phrase</a:t>
            </a:r>
          </a:p>
          <a:p>
            <a:pPr lvl="1"/>
            <a:r>
              <a:rPr lang="en-US" dirty="0"/>
              <a:t>Response headers –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meta data</a:t>
            </a:r>
          </a:p>
          <a:p>
            <a:pPr lvl="1"/>
            <a:r>
              <a:rPr lang="en-US" dirty="0"/>
              <a:t>Body – the </a:t>
            </a:r>
            <a:r>
              <a:rPr lang="en-US" dirty="0">
                <a:solidFill>
                  <a:schemeClr val="accent1"/>
                </a:solidFill>
              </a:rPr>
              <a:t>contents</a:t>
            </a:r>
            <a:r>
              <a:rPr lang="en-US" dirty="0"/>
              <a:t> of the response (the requested resource)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60412" y="4191000"/>
            <a:ext cx="75850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8368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Content-Type header at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70297" y="3309264"/>
            <a:ext cx="774223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65661" y="4058616"/>
            <a:ext cx="774223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attachment;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filename="Financial-Report-April-2010.pdf"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11188" y="1828800"/>
            <a:ext cx="3790212" cy="1209867"/>
          </a:xfrm>
          <a:prstGeom prst="wedgeRoundRectCallout">
            <a:avLst>
              <a:gd name="adj1" fmla="val -81722"/>
              <a:gd name="adj2" fmla="val 6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752859" y="5341810"/>
            <a:ext cx="4815000" cy="1209867"/>
          </a:xfrm>
          <a:prstGeom prst="wedgeRoundRectCallout">
            <a:avLst>
              <a:gd name="adj1" fmla="val -77734"/>
              <a:gd name="adj2" fmla="val -551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6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9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</a:rPr>
              <a:t>HTTP response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>
                <a:solidFill>
                  <a:prstClr val="white"/>
                </a:solidFill>
              </a:rPr>
              <a:t> classes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1xx</a:t>
            </a:r>
            <a:r>
              <a:rPr lang="en-US" dirty="0">
                <a:solidFill>
                  <a:prstClr val="white"/>
                </a:solidFill>
              </a:rPr>
              <a:t>: informational (e.g., "100 Continue")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2xx</a:t>
            </a:r>
            <a:r>
              <a:rPr lang="en-US" dirty="0">
                <a:solidFill>
                  <a:prstClr val="white"/>
                </a:solidFill>
              </a:rPr>
              <a:t>: successful (e.g., "200 OK", "201 Created")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3xx</a:t>
            </a:r>
            <a:r>
              <a:rPr lang="en-US" dirty="0">
                <a:solidFill>
                  <a:prstClr val="white"/>
                </a:solidFill>
              </a:rPr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4xx</a:t>
            </a:r>
            <a:r>
              <a:rPr lang="en-US" dirty="0">
                <a:solidFill>
                  <a:prstClr val="white"/>
                </a:solidFill>
              </a:rPr>
              <a:t>: client error (e.g., "400 Bad Request", "404 Not Found",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"401 Unauthorized", "409 Conflict")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5xx</a:t>
            </a:r>
            <a:r>
              <a:rPr lang="en-US" dirty="0">
                <a:solidFill>
                  <a:prstClr val="white"/>
                </a:solidFill>
              </a:rPr>
              <a:t>: server error (e.g., "500 Internal Server Error",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"503 Service Unavailable")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#express-</a:t>
            </a:r>
            <a:r>
              <a:rPr lang="en-US" sz="11500" b="1" dirty="0" err="1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Cookie</a:t>
            </a:r>
          </a:p>
          <a:p>
            <a:pPr lvl="1"/>
            <a:r>
              <a:rPr lang="en-US" dirty="0"/>
              <a:t>Cookies are small pieces of data </a:t>
            </a:r>
            <a:r>
              <a:rPr lang="en-US" dirty="0">
                <a:solidFill>
                  <a:schemeClr val="accent1"/>
                </a:solidFill>
              </a:rPr>
              <a:t>stored</a:t>
            </a:r>
            <a:r>
              <a:rPr lang="en-US" dirty="0"/>
              <a:t> by the client on behalf of the server</a:t>
            </a:r>
          </a:p>
          <a:p>
            <a:pPr lvl="1"/>
            <a:r>
              <a:rPr lang="en-US" dirty="0"/>
              <a:t>Included in all future HTTP requests to the server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Cookies</a:t>
            </a:r>
            <a:endParaRPr lang="en-US" dirty="0"/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48" y="4295776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4572000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3243262" y="3670301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4374390" y="3780154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3281362" y="5167312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752425" y="4348163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3319461" y="5821362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987502" y="5703851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</p:spTree>
    <p:extLst>
      <p:ext uri="{BB962C8B-B14F-4D97-AF65-F5344CB8AC3E}">
        <p14:creationId xmlns:p14="http://schemas.microsoft.com/office/powerpoint/2010/main" val="13773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  <a:r>
              <a:rPr lang="en-US" dirty="0"/>
              <a:t> some URL</a:t>
            </a:r>
            <a:r>
              <a:rPr lang="en-US" dirty="0" smtClean="0"/>
              <a:t>:</a:t>
            </a:r>
            <a:endParaRPr lang="en-US" dirty="0"/>
          </a:p>
          <a:p>
            <a:pPr>
              <a:spcBef>
                <a:spcPts val="6600"/>
              </a:spcBef>
            </a:pPr>
            <a:r>
              <a:rPr lang="en-US" dirty="0"/>
              <a:t>The server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a cookie in the HTTP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  <a:r>
              <a:rPr lang="en-US" dirty="0" smtClean="0"/>
              <a:t>:</a:t>
            </a:r>
            <a:endParaRPr lang="en-US" dirty="0"/>
          </a:p>
          <a:p>
            <a:pPr>
              <a:spcBef>
                <a:spcPts val="8400"/>
              </a:spcBef>
            </a:pPr>
            <a:r>
              <a:rPr lang="en-US" dirty="0"/>
              <a:t>In further requests to google.bg the Web browser </a:t>
            </a:r>
            <a:r>
              <a:rPr lang="en-US" dirty="0">
                <a:solidFill>
                  <a:schemeClr val="accent1"/>
                </a:solidFill>
              </a:rPr>
              <a:t>sends</a:t>
            </a:r>
            <a:r>
              <a:rPr lang="en-US" dirty="0"/>
              <a:t> the cookie in the HTTP header: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70012" y="1828800"/>
            <a:ext cx="94488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70012" y="3251537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Set-Cookie: PREF=ID=c0bf5fd5c3a25209; expires=Wed, 11-Jul-2012 16:13:22 GMT; domain=.google.bg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370012" y="5562600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Cookie: PREF=ID=c0bf5fd5c3a25209</a:t>
            </a:r>
          </a:p>
        </p:txBody>
      </p:sp>
    </p:spTree>
    <p:extLst>
      <p:ext uri="{BB962C8B-B14F-4D97-AF65-F5344CB8AC3E}">
        <p14:creationId xmlns:p14="http://schemas.microsoft.com/office/powerpoint/2010/main" val="32869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AJAX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Asynchronous JavaScript and XML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5" y="1371600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1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AJAX 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AJAX == 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synchronous 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avaScript 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 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 for background loading of dynamic content / data</a:t>
            </a: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pages / apps load data from the Web server and render it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types of AJAX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Partial page rendering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HTML fragment + show it in a 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&lt;div&gt;</a:t>
            </a: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 service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JSON object and display it with JavaScript / jQuery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Web Developer Tools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You Will Be Dead Without Them!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1625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7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046817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92704"/>
            <a:ext cx="5410200" cy="4661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Chrome Developer Tools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4"/>
              </a:rPr>
              <a:t>Firebug</a:t>
            </a: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5122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9561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Browser (2)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54203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2"/>
              </a:rPr>
              <a:t>Postman</a:t>
            </a:r>
            <a:r>
              <a:rPr lang="en-US" sz="2800" dirty="0">
                <a:solidFill>
                  <a:prstClr val="white"/>
                </a:solidFill>
              </a:rPr>
              <a:t> - Chrome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6857" y="54203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RESTClient</a:t>
            </a:r>
            <a:r>
              <a:rPr lang="en-US" sz="2800" dirty="0">
                <a:solidFill>
                  <a:prstClr val="white"/>
                </a:solidFill>
              </a:rPr>
              <a:t> - Firefox</a:t>
            </a:r>
          </a:p>
        </p:txBody>
      </p:sp>
      <p:pic>
        <p:nvPicPr>
          <p:cNvPr id="6146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438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438400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08" y="1207212"/>
            <a:ext cx="5513006" cy="46614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5943600"/>
            <a:ext cx="1218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Fiddler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8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World Wide Web (WWW or web) is an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smtClean="0">
                <a:solidFill>
                  <a:schemeClr val="accent1"/>
                </a:solidFill>
              </a:rPr>
              <a:t>   information space</a:t>
            </a:r>
            <a:r>
              <a:rPr lang="en-US" sz="3200" dirty="0" smtClean="0"/>
              <a:t>.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Resources are </a:t>
            </a:r>
            <a:r>
              <a:rPr lang="en-US" sz="3200" dirty="0" smtClean="0">
                <a:solidFill>
                  <a:schemeClr val="accent1"/>
                </a:solidFill>
              </a:rPr>
              <a:t>identified</a:t>
            </a:r>
            <a:r>
              <a:rPr lang="en-US" sz="3200" dirty="0" smtClean="0"/>
              <a:t> by URL’s.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lnSpc>
                <a:spcPct val="100000"/>
              </a:lnSpc>
              <a:buNone/>
            </a:pP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1"/>
                </a:solidFill>
              </a:rPr>
              <a:t>Web Servers </a:t>
            </a:r>
            <a:r>
              <a:rPr lang="en-US" sz="3200" dirty="0"/>
              <a:t>transfer resources (HTML, CSS, JS, XML)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    to the </a:t>
            </a:r>
            <a:r>
              <a:rPr lang="en-US" sz="3200" dirty="0">
                <a:solidFill>
                  <a:schemeClr val="accent1"/>
                </a:solidFill>
              </a:rPr>
              <a:t>Web </a:t>
            </a:r>
            <a:r>
              <a:rPr lang="en-US" sz="3200" dirty="0" smtClean="0">
                <a:solidFill>
                  <a:schemeClr val="accent1"/>
                </a:solidFill>
              </a:rPr>
              <a:t>Client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HTTP works with message pairs</a:t>
            </a:r>
            <a:br>
              <a:rPr lang="en-US" sz="3200" dirty="0"/>
            </a:br>
            <a:r>
              <a:rPr lang="en-US" sz="3200" dirty="0"/>
              <a:t>called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response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126734"/>
            <a:ext cx="2253081" cy="243840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29413" y="3172255"/>
            <a:ext cx="9296400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https://softuni.bg/trainings/1732/expressjs-fundamentals-september-2017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Technologies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WWW and 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WWW ? What is URL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447800"/>
            <a:ext cx="308254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End-to-end JavaScript Applications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WWW = </a:t>
            </a:r>
            <a:r>
              <a:rPr lang="en-US" dirty="0">
                <a:solidFill>
                  <a:schemeClr val="accent1"/>
                </a:solidFill>
              </a:rPr>
              <a:t>World Wide Web </a:t>
            </a:r>
            <a:r>
              <a:rPr lang="en-US" dirty="0"/>
              <a:t>= Web</a:t>
            </a:r>
          </a:p>
          <a:p>
            <a:pPr lvl="1"/>
            <a:r>
              <a:rPr lang="en-US" dirty="0"/>
              <a:t>Global distributed information system in Internet</a:t>
            </a:r>
          </a:p>
          <a:p>
            <a:pPr lvl="1"/>
            <a:r>
              <a:rPr lang="en-US" dirty="0"/>
              <a:t>Consists of set of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 (and other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) located on different Internet servers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browsers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the Web content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WWW?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183770"/>
            <a:ext cx="3551828" cy="22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6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components</a:t>
            </a:r>
          </a:p>
          <a:p>
            <a:pPr lvl="1"/>
            <a:r>
              <a:rPr lang="en-US" dirty="0"/>
              <a:t>Internet – </a:t>
            </a:r>
            <a:r>
              <a:rPr lang="en-US" dirty="0">
                <a:solidFill>
                  <a:schemeClr val="accent1"/>
                </a:solidFill>
              </a:rPr>
              <a:t>provides</a:t>
            </a:r>
            <a:r>
              <a:rPr lang="en-US" dirty="0"/>
              <a:t> data transfer channels over the </a:t>
            </a:r>
            <a:r>
              <a:rPr lang="en-US" dirty="0">
                <a:solidFill>
                  <a:schemeClr val="accent1"/>
                </a:solidFill>
              </a:rPr>
              <a:t>TCP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HTTP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Clients (Web browsers) –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servers – IIS, Apache, Tomcat, GWS, etc.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Structural Components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4546015"/>
            <a:ext cx="1714500" cy="1420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7" y="4661448"/>
            <a:ext cx="1196607" cy="119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1380" y="590860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523162" y="597049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  <a:endParaRPr lang="bg-BG" sz="2800" dirty="0"/>
          </a:p>
        </p:txBody>
      </p:sp>
      <p:sp>
        <p:nvSpPr>
          <p:cNvPr id="23" name="Curved Down Arrow 22"/>
          <p:cNvSpPr/>
          <p:nvPr/>
        </p:nvSpPr>
        <p:spPr>
          <a:xfrm>
            <a:off x="3341316" y="4505567"/>
            <a:ext cx="4319704" cy="990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0800000">
            <a:off x="3253121" y="5529614"/>
            <a:ext cx="4244135" cy="919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3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components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</a:t>
            </a:r>
            <a:r>
              <a:rPr lang="en-US" dirty="0" smtClean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ocator (URL)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/>
              <a:t>dentifiers (URIs)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Semantic Components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971" y="4648200"/>
            <a:ext cx="1822640" cy="1822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69" y="4570627"/>
            <a:ext cx="1750817" cy="1750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232" y="1808395"/>
            <a:ext cx="45446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Clients use </a:t>
            </a:r>
            <a:r>
              <a:rPr lang="en-US" dirty="0">
                <a:solidFill>
                  <a:schemeClr val="accent1"/>
                </a:solidFill>
              </a:rPr>
              <a:t>Web browser </a:t>
            </a:r>
            <a:r>
              <a:rPr lang="en-US" dirty="0"/>
              <a:t>application to </a:t>
            </a:r>
            <a:r>
              <a:rPr lang="en-US" dirty="0">
                <a:solidFill>
                  <a:schemeClr val="accent1"/>
                </a:solidFill>
              </a:rPr>
              <a:t>request</a:t>
            </a:r>
            <a:r>
              <a:rPr lang="en-US" dirty="0"/>
              <a:t> resources from the </a:t>
            </a:r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via HTTP</a:t>
            </a:r>
          </a:p>
          <a:p>
            <a:r>
              <a:rPr lang="en-US" dirty="0"/>
              <a:t>Servers </a:t>
            </a:r>
            <a:r>
              <a:rPr lang="en-US" dirty="0">
                <a:solidFill>
                  <a:schemeClr val="accent1"/>
                </a:solidFill>
              </a:rPr>
              <a:t>send</a:t>
            </a:r>
            <a:r>
              <a:rPr lang="en-US" dirty="0"/>
              <a:t> the requested resource as a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</a:p>
          <a:p>
            <a:r>
              <a:rPr lang="en-US" dirty="0"/>
              <a:t>Web pages are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in WWW</a:t>
            </a:r>
          </a:p>
          <a:p>
            <a:r>
              <a:rPr lang="en-US" dirty="0"/>
              <a:t>Web sites are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of Web pages in WWW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Infrastructure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226675"/>
            <a:ext cx="3665466" cy="22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 components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1065212" y="1649432"/>
            <a:ext cx="2819400" cy="990600"/>
            <a:chOff x="4446384" y="1457528"/>
            <a:chExt cx="2943427" cy="1874912"/>
          </a:xfrm>
        </p:grpSpPr>
        <p:sp>
          <p:nvSpPr>
            <p:cNvPr id="6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Home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5212" y="3527561"/>
            <a:ext cx="2819400" cy="990600"/>
            <a:chOff x="4446384" y="1457528"/>
            <a:chExt cx="2943427" cy="1874912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About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65212" y="5383232"/>
            <a:ext cx="2819400" cy="990600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Contacts</a:t>
              </a:r>
            </a:p>
          </p:txBody>
        </p:sp>
      </p:grpSp>
      <p:sp>
        <p:nvSpPr>
          <p:cNvPr id="16" name="Right Bracket 15"/>
          <p:cNvSpPr/>
          <p:nvPr/>
        </p:nvSpPr>
        <p:spPr>
          <a:xfrm>
            <a:off x="6913448" y="1634371"/>
            <a:ext cx="914400" cy="4739461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: Rounded Corners 6"/>
          <p:cNvSpPr/>
          <p:nvPr/>
        </p:nvSpPr>
        <p:spPr>
          <a:xfrm>
            <a:off x="8774300" y="3253622"/>
            <a:ext cx="2819400" cy="990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4226" y="3456534"/>
            <a:ext cx="237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 Site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4265612" y="1130801"/>
            <a:ext cx="2427910" cy="721543"/>
          </a:xfrm>
          <a:prstGeom prst="wedgeRoundRectCallout">
            <a:avLst>
              <a:gd name="adj1" fmla="val -60921"/>
              <a:gd name="adj2" fmla="val 366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0087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643F07">
            <a:alpha val="95000"/>
          </a:srgbClr>
        </a:solidFill>
        <a:ln w="19050">
          <a:solidFill>
            <a:srgbClr val="F8D49E">
              <a:alpha val="80000"/>
            </a:srgb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eaLnBrk="0" hangingPunct="0">
          <a:lnSpc>
            <a:spcPts val="3000"/>
          </a:lnSpc>
          <a:buClr>
            <a:schemeClr val="accent5">
              <a:lumMod val="40000"/>
              <a:lumOff val="60000"/>
            </a:schemeClr>
          </a:buClr>
          <a:buSzPct val="70000"/>
          <a:defRPr b="1">
            <a:solidFill>
              <a:srgbClr val="F7FFE7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643F07">
            <a:alpha val="95000"/>
          </a:srgbClr>
        </a:solidFill>
        <a:ln w="19050">
          <a:solidFill>
            <a:srgbClr val="F8D49E">
              <a:alpha val="80000"/>
            </a:srgb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eaLnBrk="0" hangingPunct="0">
          <a:lnSpc>
            <a:spcPts val="3000"/>
          </a:lnSpc>
          <a:buClr>
            <a:schemeClr val="accent5">
              <a:lumMod val="40000"/>
              <a:lumOff val="60000"/>
            </a:schemeClr>
          </a:buClr>
          <a:buSzPct val="70000"/>
          <a:defRPr b="1">
            <a:solidFill>
              <a:srgbClr val="F7FFE7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643F07">
            <a:alpha val="95000"/>
          </a:srgbClr>
        </a:solidFill>
        <a:ln w="19050">
          <a:solidFill>
            <a:srgbClr val="F8D49E">
              <a:alpha val="80000"/>
            </a:srgb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eaLnBrk="0" hangingPunct="0">
          <a:lnSpc>
            <a:spcPts val="3000"/>
          </a:lnSpc>
          <a:buClr>
            <a:schemeClr val="accent5">
              <a:lumMod val="40000"/>
              <a:lumOff val="60000"/>
            </a:schemeClr>
          </a:buClr>
          <a:buSzPct val="70000"/>
          <a:defRPr b="1">
            <a:solidFill>
              <a:srgbClr val="F7FFE7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519</TotalTime>
  <Words>2154</Words>
  <Application>Microsoft Office PowerPoint</Application>
  <PresentationFormat>Custom</PresentationFormat>
  <Paragraphs>399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3_SoftUni 16x9</vt:lpstr>
      <vt:lpstr>4_SoftUni 16x9</vt:lpstr>
      <vt:lpstr>Web Technologies Basics</vt:lpstr>
      <vt:lpstr>Table of Contents</vt:lpstr>
      <vt:lpstr>Have a Question?</vt:lpstr>
      <vt:lpstr>WWW and URL</vt:lpstr>
      <vt:lpstr>What is WWW?</vt:lpstr>
      <vt:lpstr>WWW Structural Components</vt:lpstr>
      <vt:lpstr>WWW Semantic Components</vt:lpstr>
      <vt:lpstr>WWW Infrastructure</vt:lpstr>
      <vt:lpstr>Web site components</vt:lpstr>
      <vt:lpstr>Uniform Resource Locator (URL)</vt:lpstr>
      <vt:lpstr>URL Encoding</vt:lpstr>
      <vt:lpstr>URL – Examples</vt:lpstr>
      <vt:lpstr>What Do the Web Servers Do?</vt:lpstr>
      <vt:lpstr>HTML, XML, JSON, RSS</vt:lpstr>
      <vt:lpstr>HTML</vt:lpstr>
      <vt:lpstr>HTML – Example</vt:lpstr>
      <vt:lpstr>XML</vt:lpstr>
      <vt:lpstr>JSON</vt:lpstr>
      <vt:lpstr>RSS</vt:lpstr>
      <vt:lpstr>RSS – Example</vt:lpstr>
      <vt:lpstr>The HTTP Protocol</vt:lpstr>
      <vt:lpstr>HTTP</vt:lpstr>
      <vt:lpstr>HTTP: Request-Response Protocol</vt:lpstr>
      <vt:lpstr>Example: Hyper Text Transfer Protocol</vt:lpstr>
      <vt:lpstr>HTTP Request Message</vt:lpstr>
      <vt:lpstr>HTTP Request Methods</vt:lpstr>
      <vt:lpstr>HTTP Response Message</vt:lpstr>
      <vt:lpstr>Content-Type and Disposition</vt:lpstr>
      <vt:lpstr>HTTP Response Codes</vt:lpstr>
      <vt:lpstr>HTTP Cookies</vt:lpstr>
      <vt:lpstr>Cookies – Example</vt:lpstr>
      <vt:lpstr>AJAX</vt:lpstr>
      <vt:lpstr>What is AJAX ?</vt:lpstr>
      <vt:lpstr>Web Developer Tools</vt:lpstr>
      <vt:lpstr>HTTP Tools for Developers - Browser</vt:lpstr>
      <vt:lpstr>HTTP Tools for Developers - Browser (2)</vt:lpstr>
      <vt:lpstr>HTTP Tools for Developers - Desktop</vt:lpstr>
      <vt:lpstr>Summary</vt:lpstr>
      <vt:lpstr>Web Technologies Basics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&amp; Web Servers</dc:title>
  <dc:subject>Software Development Course</dc:subject>
  <dc:creator>Software University Foundation</dc:creator>
  <cp:keywords>Expressjs, Software University, SoftUni, programming, coding, software development, education, training, course</cp:keywords>
  <dc:description>Software University Foundation - http://softuni.foundation/</dc:description>
  <cp:lastModifiedBy>Kiril Kirilov</cp:lastModifiedBy>
  <cp:revision>105</cp:revision>
  <dcterms:created xsi:type="dcterms:W3CDTF">2014-01-02T17:00:34Z</dcterms:created>
  <dcterms:modified xsi:type="dcterms:W3CDTF">2017-09-25T15:16:17Z</dcterms:modified>
  <cp:category>JS, JavaScript, Node, Express,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